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85" r:id="rId5"/>
    <p:sldId id="257" r:id="rId6"/>
    <p:sldId id="258" r:id="rId7"/>
    <p:sldId id="259" r:id="rId8"/>
    <p:sldId id="260" r:id="rId9"/>
    <p:sldId id="261" r:id="rId10"/>
    <p:sldId id="262" r:id="rId11"/>
    <p:sldId id="277" r:id="rId12"/>
    <p:sldId id="280" r:id="rId13"/>
    <p:sldId id="278" r:id="rId14"/>
    <p:sldId id="279" r:id="rId15"/>
    <p:sldId id="282" r:id="rId16"/>
    <p:sldId id="283" r:id="rId17"/>
    <p:sldId id="284" r:id="rId18"/>
    <p:sldId id="286" r:id="rId19"/>
    <p:sldId id="263" r:id="rId20"/>
    <p:sldId id="287" r:id="rId21"/>
    <p:sldId id="266" r:id="rId22"/>
    <p:sldId id="269" r:id="rId23"/>
    <p:sldId id="270" r:id="rId24"/>
    <p:sldId id="288" r:id="rId25"/>
    <p:sldId id="272" r:id="rId26"/>
    <p:sldId id="27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5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1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5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4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1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2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5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2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3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7B96-C513-467F-86E1-407820F05A8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7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oftomorrow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os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os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tant.isot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sotm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" y="-1158"/>
            <a:ext cx="12185827" cy="68591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5672" y="2042531"/>
            <a:ext cx="108654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ТРЕНИНГ ДЛЯ РОДИТЕЛЕЙ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учащихся 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заочной формы обучения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8993" y="697521"/>
            <a:ext cx="111540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Международная школа завтрашнего дня</a:t>
            </a:r>
            <a:endParaRPr lang="ru-RU" sz="36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02933" y="5411568"/>
            <a:ext cx="43861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2022-2023 </a:t>
            </a:r>
            <a:r>
              <a:rPr lang="ru-RU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уч.г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36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14291"/>
            <a:ext cx="11747499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714356"/>
            <a:ext cx="10706100" cy="40354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Частное учреждение </a:t>
            </a:r>
          </a:p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общеобразовательная организация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Международная школа завтрашнего дня </a:t>
            </a:r>
          </a:p>
          <a:p>
            <a:endParaRPr lang="ru-RU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реализует </a:t>
            </a:r>
            <a:r>
              <a:rPr lang="ru-RU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формы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обучения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учащихся 1-11 классов:</a:t>
            </a:r>
          </a:p>
          <a:p>
            <a:endParaRPr lang="ru-RU" sz="3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/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65550" y="4749800"/>
            <a:ext cx="5435600" cy="1306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algn="r"/>
            <a:endParaRPr lang="ru-RU" sz="2600" b="1" dirty="0" smtClean="0"/>
          </a:p>
          <a:p>
            <a:pPr marL="1170432" indent="-1143000" algn="l">
              <a:buFont typeface="Arial" panose="020B0604020202020204" pitchFamily="34" charset="0"/>
              <a:buChar char="•"/>
            </a:pPr>
            <a:r>
              <a:rPr lang="ru-RU" sz="1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очная</a:t>
            </a:r>
          </a:p>
          <a:p>
            <a:pPr marL="1170432" indent="-1143000" algn="l">
              <a:buFont typeface="Arial" panose="020B0604020202020204" pitchFamily="34" charset="0"/>
              <a:buChar char="•"/>
            </a:pPr>
            <a:r>
              <a:rPr lang="ru-RU" sz="1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заочная </a:t>
            </a:r>
          </a:p>
          <a:p>
            <a:pPr marL="541782" indent="-514350"/>
            <a:endParaRPr lang="ru-RU" sz="3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endParaRPr lang="ru-RU" sz="2000" b="1" dirty="0" smtClean="0">
              <a:solidFill>
                <a:schemeClr val="tx2"/>
              </a:solidFill>
            </a:endParaRPr>
          </a:p>
          <a:p>
            <a:pPr marL="541782" indent="-514350" algn="l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2"/>
              </a:solidFill>
            </a:endParaRPr>
          </a:p>
          <a:p>
            <a:pPr marL="541782" indent="-514350"/>
            <a:endParaRPr lang="ru-RU" sz="3200" b="1" dirty="0" smtClean="0">
              <a:solidFill>
                <a:schemeClr val="tx2"/>
              </a:solidFill>
            </a:endParaRPr>
          </a:p>
          <a:p>
            <a:pPr marL="541782" indent="-514350">
              <a:buFont typeface="+mj-lt"/>
              <a:buAutoNum type="arabicPeriod"/>
            </a:pPr>
            <a:endParaRPr lang="ru-RU" sz="3200" b="1" dirty="0" smtClean="0"/>
          </a:p>
          <a:p>
            <a:pPr marL="541782" indent="-514350"/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808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11861800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800" y="952890"/>
            <a:ext cx="11049000" cy="47020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Государственная лицензия и аккредитация</a:t>
            </a:r>
          </a:p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Департамента образования </a:t>
            </a:r>
            <a:r>
              <a:rPr lang="ru-RU" sz="9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г.Москвы</a:t>
            </a:r>
            <a:endParaRPr lang="ru-RU" sz="9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начальное, основное и среднее</a:t>
            </a:r>
          </a:p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общее образование для детей</a:t>
            </a:r>
          </a:p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 дополнительное образование</a:t>
            </a:r>
          </a:p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для детей и взрослых</a:t>
            </a:r>
          </a:p>
          <a:p>
            <a:endParaRPr lang="ru-RU" sz="98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9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Аттестаты государственного образца РФ</a:t>
            </a: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 algn="l"/>
            <a:endParaRPr lang="ru-RU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1" b="15870"/>
          <a:stretch/>
        </p:blipFill>
        <p:spPr>
          <a:xfrm>
            <a:off x="0" y="0"/>
            <a:ext cx="12207435" cy="35744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5"/>
          <a:stretch/>
        </p:blipFill>
        <p:spPr>
          <a:xfrm>
            <a:off x="76199" y="3608722"/>
            <a:ext cx="3819525" cy="321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-591" r="-787" b="591"/>
          <a:stretch/>
        </p:blipFill>
        <p:spPr>
          <a:xfrm>
            <a:off x="3955978" y="3593523"/>
            <a:ext cx="4485978" cy="32258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87935" y="3909406"/>
            <a:ext cx="345166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22225">
                  <a:solidFill>
                    <a:srgbClr val="C00000"/>
                  </a:solidFill>
                  <a:prstDash val="solid"/>
                </a:ln>
                <a:noFill/>
                <a:latin typeface="Verdana" panose="020B0604030504040204" pitchFamily="34" charset="0"/>
                <a:ea typeface="Verdana" panose="020B0604030504040204" pitchFamily="34" charset="0"/>
              </a:rPr>
              <a:t>2022 год</a:t>
            </a:r>
          </a:p>
          <a:p>
            <a:endParaRPr lang="ru-RU" sz="2400" b="1" dirty="0">
              <a:ln w="22225">
                <a:solidFill>
                  <a:srgbClr val="C00000"/>
                </a:solidFill>
                <a:prstDash val="solid"/>
              </a:ln>
              <a:noFill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156</a:t>
            </a:r>
            <a:r>
              <a:rPr lang="ru-RU" sz="2400" b="1" dirty="0" smtClean="0">
                <a:ln w="22225">
                  <a:solidFill>
                    <a:srgbClr val="C00000"/>
                  </a:solidFill>
                  <a:prstDash val="solid"/>
                </a:ln>
                <a:noFill/>
                <a:latin typeface="Verdana" panose="020B0604030504040204" pitchFamily="34" charset="0"/>
                <a:ea typeface="Verdana" panose="020B0604030504040204" pitchFamily="34" charset="0"/>
              </a:rPr>
              <a:t> выпускников</a:t>
            </a:r>
          </a:p>
          <a:p>
            <a:r>
              <a:rPr lang="ru-RU" sz="2400" b="1" dirty="0" smtClean="0">
                <a:ln w="22225">
                  <a:solidFill>
                    <a:srgbClr val="C00000"/>
                  </a:solidFill>
                  <a:prstDash val="solid"/>
                </a:ln>
                <a:noFill/>
                <a:latin typeface="Verdana" panose="020B0604030504040204" pitchFamily="34" charset="0"/>
                <a:ea typeface="Verdana" panose="020B0604030504040204" pitchFamily="34" charset="0"/>
              </a:rPr>
              <a:t>9 класса</a:t>
            </a:r>
          </a:p>
          <a:p>
            <a:r>
              <a:rPr lang="ru-RU" sz="2400" b="1" dirty="0" smtClean="0">
                <a:ln w="22225">
                  <a:solidFill>
                    <a:srgbClr val="C00000"/>
                  </a:solidFill>
                  <a:prstDash val="solid"/>
                </a:ln>
                <a:noFill/>
                <a:latin typeface="Verdana" panose="020B0604030504040204" pitchFamily="34" charset="0"/>
                <a:ea typeface="Verdana" panose="020B0604030504040204" pitchFamily="34" charset="0"/>
              </a:rPr>
              <a:t>		 </a:t>
            </a:r>
          </a:p>
          <a:p>
            <a:r>
              <a:rPr lang="ru-RU" sz="2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107</a:t>
            </a:r>
            <a:r>
              <a:rPr lang="ru-RU" sz="2400" b="1" dirty="0" smtClean="0">
                <a:ln w="22225">
                  <a:solidFill>
                    <a:srgbClr val="C00000"/>
                  </a:solidFill>
                  <a:prstDash val="solid"/>
                </a:ln>
                <a:noFill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ln w="22225">
                  <a:solidFill>
                    <a:srgbClr val="C00000"/>
                  </a:solidFill>
                  <a:prstDash val="solid"/>
                </a:ln>
                <a:noFill/>
                <a:latin typeface="Verdana" panose="020B0604030504040204" pitchFamily="34" charset="0"/>
                <a:ea typeface="Verdana" panose="020B0604030504040204" pitchFamily="34" charset="0"/>
              </a:rPr>
              <a:t>выпускников 11 класса </a:t>
            </a:r>
            <a:endParaRPr lang="ru-RU" sz="2400" b="1" cap="none" spc="0" dirty="0">
              <a:ln w="22225">
                <a:solidFill>
                  <a:srgbClr val="C00000"/>
                </a:solidFill>
                <a:prstDash val="solid"/>
              </a:ln>
              <a:noFill/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753" t="1183" r="155753" b="-1183"/>
          <a:stretch/>
        </p:blipFill>
        <p:spPr>
          <a:xfrm>
            <a:off x="950490" y="3638468"/>
            <a:ext cx="4831185" cy="321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11861800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800" y="952890"/>
            <a:ext cx="11049000" cy="470208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Аккредитация</a:t>
            </a:r>
          </a:p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2 международных </a:t>
            </a:r>
            <a:r>
              <a:rPr lang="ru-RU" sz="9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аккредитационных</a:t>
            </a: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агентств</a:t>
            </a:r>
          </a:p>
          <a:p>
            <a:endParaRPr lang="ru-RU" sz="98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9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Аттестаты из аккредитованной зарубежной </a:t>
            </a:r>
            <a:r>
              <a:rPr lang="ru-RU" sz="9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организации</a:t>
            </a:r>
            <a:endParaRPr lang="ru-RU" sz="98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 algn="l"/>
            <a:endParaRPr lang="ru-RU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168109"/>
            <a:ext cx="9345641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6329" y="1983548"/>
            <a:ext cx="8280920" cy="388843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Адрес сайта школы</a:t>
            </a:r>
          </a:p>
          <a:p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www.schooloftomorrow.ru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/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775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168109"/>
            <a:ext cx="9345641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1015999"/>
            <a:ext cx="11240654" cy="510770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27432">
              <a:lnSpc>
                <a:spcPct val="170000"/>
              </a:lnSpc>
            </a:pPr>
            <a:r>
              <a:rPr lang="ru-RU" sz="8600" b="1" dirty="0">
                <a:latin typeface="Verdana" panose="020B0604030504040204" pitchFamily="34" charset="0"/>
                <a:ea typeface="Verdana" panose="020B0604030504040204" pitchFamily="34" charset="0"/>
              </a:rPr>
              <a:t>Федеральные государственные образовательные стандарты (ФГОС)</a:t>
            </a:r>
            <a: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US" sz="8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>
              <a:lnSpc>
                <a:spcPct val="170000"/>
              </a:lnSpc>
            </a:pPr>
            <a:r>
              <a:rPr lang="ru-RU" sz="86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совокупность </a:t>
            </a:r>
            <a: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  <a:t>требований, обязательных при реализации </a:t>
            </a:r>
            <a:r>
              <a:rPr lang="ru-RU" sz="8600" b="1" dirty="0">
                <a:latin typeface="Verdana" panose="020B0604030504040204" pitchFamily="34" charset="0"/>
                <a:ea typeface="Verdana" panose="020B0604030504040204" pitchFamily="34" charset="0"/>
              </a:rPr>
              <a:t>основных образовательных программ начального общего, основного общего, среднего (полного) общего</a:t>
            </a:r>
            <a: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  <a:t>, начального профессионального, среднего профессионального и высшего профессионального образования </a:t>
            </a:r>
            <a:r>
              <a:rPr lang="ru-RU" sz="8600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образовательными учреждениями, имеющими государственную аккредитацию</a:t>
            </a:r>
            <a:r>
              <a:rPr lang="ru-RU" sz="8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8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>
              <a:lnSpc>
                <a:spcPct val="170000"/>
              </a:lnSpc>
            </a:pPr>
            <a:r>
              <a:rPr lang="en-US" sz="8600" b="1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www.fgos.ru</a:t>
            </a:r>
            <a:r>
              <a:rPr lang="en-US" sz="8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8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900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168109"/>
            <a:ext cx="9345641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1015999"/>
            <a:ext cx="11240654" cy="5107709"/>
          </a:xfrm>
        </p:spPr>
        <p:txBody>
          <a:bodyPr>
            <a:noAutofit/>
          </a:bodyPr>
          <a:lstStyle/>
          <a:p>
            <a:pPr marL="27432">
              <a:lnSpc>
                <a:spcPct val="170000"/>
              </a:lnSpc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www.fros.ru</a:t>
            </a:r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ФГОС третьего поколения вступают в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 силу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1 сентября 2022 года.</a:t>
            </a:r>
          </a:p>
          <a:p>
            <a:pPr algn="l"/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Будут действовать для учащихся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 и 5 классов.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Фокус на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практических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навыках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учеников: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они должны понимать, как связаны предметы и как помогают в реальной жизни. 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Новое: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вариативность, функциональная грамотность, единство воспитания и обучения и необязательность второго иностранного языка.</a:t>
            </a:r>
          </a:p>
          <a:p>
            <a:pPr marL="27432">
              <a:lnSpc>
                <a:spcPct val="170000"/>
              </a:lnSpc>
            </a:pP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168109"/>
            <a:ext cx="9345641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6329" y="1983548"/>
            <a:ext cx="8280920" cy="388843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Адрес сайта отделения заочн</a:t>
            </a:r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ой формы обучения МШЗД</a:t>
            </a:r>
          </a:p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www.distant.isotm.ru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4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/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462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0059" y="2423875"/>
            <a:ext cx="103505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Отделение заочной формы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обучения:</a:t>
            </a:r>
          </a:p>
          <a:p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ВЗАИМООТНОШЕНИЯ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214291"/>
            <a:ext cx="9345641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945" y="1484784"/>
            <a:ext cx="10372437" cy="388843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ДОГОВОР ОБ </a:t>
            </a:r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ОБУЧЕНИИ</a:t>
            </a:r>
          </a:p>
          <a:p>
            <a:r>
              <a:rPr lang="ru-RU" sz="35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 Международной школе завтрашнего дня</a:t>
            </a:r>
            <a:endParaRPr lang="ru-RU" sz="35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Предмет договора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Обязательства сторон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Права сторон</a:t>
            </a:r>
          </a:p>
          <a:p>
            <a:pPr marL="27432"/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877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676" y="1740248"/>
            <a:ext cx="1149705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Международная школа завтрашнего дня: </a:t>
            </a: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ценности прошлого,</a:t>
            </a: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технологии будущего </a:t>
            </a: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для детей дня сегодняшнего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2011" y="5257800"/>
            <a:ext cx="85779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Леонид Витальевич Столярчук,</a:t>
            </a:r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учредитель, директор</a:t>
            </a:r>
            <a:endParaRPr lang="ru-RU" sz="28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0059" y="2423875"/>
            <a:ext cx="103505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Отделение заочной формы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обучения:</a:t>
            </a:r>
          </a:p>
          <a:p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СИСТЕМА ОБМЕНА ИНФОРМАЦИЕЙ</a:t>
            </a:r>
            <a:r>
              <a:rPr lang="ru-RU" sz="3600" b="1" dirty="0" smtClean="0"/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214291"/>
            <a:ext cx="9345641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945" y="434109"/>
            <a:ext cx="11397673" cy="299258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4000" b="1" dirty="0"/>
          </a:p>
          <a:p>
            <a:pPr algn="l"/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Сайт отделения заочной формы обучения МШЗД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https://distant.isotm.ru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/</a:t>
            </a:r>
            <a:endParaRPr lang="ru-RU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44945" y="2998438"/>
            <a:ext cx="854092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Электронный дневник </a:t>
            </a:r>
            <a:r>
              <a:rPr lang="en-US" sz="5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https://isotm.ru/</a:t>
            </a:r>
            <a:r>
              <a:rPr lang="ru-RU" sz="5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sz="4000" b="1" dirty="0">
              <a:solidFill>
                <a:schemeClr val="tx1"/>
              </a:solidFill>
            </a:endParaRPr>
          </a:p>
          <a:p>
            <a:pPr marL="27432"/>
            <a:endParaRPr lang="ru-RU" b="1" dirty="0"/>
          </a:p>
          <a:p>
            <a:pPr marL="541782" indent="-514350"/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44944" y="3739148"/>
            <a:ext cx="10837765" cy="1046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Электронная почта МШЗД </a:t>
            </a:r>
            <a:endParaRPr lang="en-US" sz="28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US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isotm.distant@gmail.com</a:t>
            </a:r>
            <a:endParaRPr lang="ru-RU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4000" b="1" dirty="0">
              <a:solidFill>
                <a:schemeClr val="tx1"/>
              </a:solidFill>
            </a:endParaRPr>
          </a:p>
          <a:p>
            <a:pPr marL="27432"/>
            <a:endParaRPr lang="ru-RU" b="1" dirty="0"/>
          </a:p>
          <a:p>
            <a:pPr marL="541782" indent="-514350"/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44944" y="5068325"/>
            <a:ext cx="10837765" cy="1046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Whatsapp</a:t>
            </a:r>
            <a:r>
              <a:rPr lang="en-US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каналы классных руководителей</a:t>
            </a:r>
            <a:endParaRPr lang="en-US" sz="28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4000" b="1" dirty="0">
              <a:solidFill>
                <a:schemeClr val="tx1"/>
              </a:solidFill>
            </a:endParaRPr>
          </a:p>
          <a:p>
            <a:pPr marL="27432"/>
            <a:endParaRPr lang="ru-RU" b="1" dirty="0"/>
          </a:p>
          <a:p>
            <a:pPr marL="541782" indent="-514350"/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6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32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2704"/>
            <a:ext cx="9144000" cy="6096000"/>
          </a:xfrm>
          <a:prstGeom prst="rect">
            <a:avLst/>
          </a:prstGeom>
        </p:spPr>
      </p:pic>
      <p:pic>
        <p:nvPicPr>
          <p:cNvPr id="3" name="Рисунок 2" descr="LOGO-FINAL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030078"/>
            <a:ext cx="9144000" cy="18279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9163" y="332656"/>
            <a:ext cx="150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170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IMG_432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09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35706" y="4365104"/>
            <a:ext cx="58319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70C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International</a:t>
            </a:r>
          </a:p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70C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Tomorrow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70C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Olga Stolyarchuk\Documents\OLGAS COMPUTER\1- BRANDBOOK\PRESENTATIONS ПРЕЗЕНТАЦИИ\news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8" y="-350838"/>
            <a:ext cx="10691813" cy="755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70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" y="0"/>
            <a:ext cx="1218839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5155" y="752474"/>
            <a:ext cx="11018982" cy="348557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300" b="1" spc="38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Международная школа завтрашнего дня</a:t>
            </a:r>
          </a:p>
          <a:p>
            <a:pPr algn="ctr"/>
            <a:endParaRPr lang="ru-RU" sz="3300" b="1" spc="38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300" b="1" spc="38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Отделение </a:t>
            </a:r>
            <a:r>
              <a:rPr lang="ru-RU" sz="33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заочной формы обучения 	2022 год</a:t>
            </a:r>
          </a:p>
          <a:p>
            <a:pPr algn="ctr"/>
            <a:endParaRPr lang="ru-RU" sz="15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6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3750 учащихся</a:t>
            </a:r>
            <a:endParaRPr lang="en-US" sz="60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2623" y="1275016"/>
            <a:ext cx="1072057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БИЛИНГВАЛЬНОЕ ОБРАЗОВАНИЕ</a:t>
            </a:r>
          </a:p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 Международной школе завтрашнего дня</a:t>
            </a:r>
            <a:r>
              <a:rPr lang="ru-RU" sz="3600" b="1" dirty="0" smtClean="0"/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9489" y="5048048"/>
            <a:ext cx="871905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Наталия Леонидовна </a:t>
            </a:r>
            <a:r>
              <a:rPr lang="ru-RU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Стафеева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заместитель 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директора</a:t>
            </a:r>
          </a:p>
          <a:p>
            <a:pPr algn="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 учебно-воспитательной работе</a:t>
            </a:r>
            <a:endParaRPr lang="ru-RU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95666" y="3401142"/>
            <a:ext cx="80867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Ольга Леонидовна Соболева,</a:t>
            </a:r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автор проекта</a:t>
            </a:r>
            <a:endParaRPr lang="ru-RU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5173" y="250140"/>
            <a:ext cx="9345641" cy="6607861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08502" y="1533027"/>
            <a:ext cx="11166764" cy="42862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Сроки каникул 2022-2023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Осенние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29 октября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 ноября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Зимние	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31 декабря	–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января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Весенние	2</a:t>
            </a:r>
            <a:r>
              <a:rPr lang="en-US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марта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–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апреля</a:t>
            </a:r>
          </a:p>
          <a:p>
            <a:pPr algn="l"/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Окончание учебного года: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 9 и 11 класс – 20 мая 2023 года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– 8, 10 класс – 27 мая 2023 года </a:t>
            </a:r>
            <a:r>
              <a:rPr lang="ru-RU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5521" y="332657"/>
            <a:ext cx="9345641" cy="6607861"/>
          </a:xfrm>
          <a:prstGeom prst="rect">
            <a:avLst/>
          </a:prstGeom>
          <a:noFill/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2495600" y="1493446"/>
            <a:ext cx="7387184" cy="4286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сентября 2022 года</a:t>
            </a:r>
          </a:p>
          <a:p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14:00 – 17:00</a:t>
            </a:r>
          </a:p>
          <a:p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Торжественная линейка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Первый урок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Родительское собрание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Фуршет	</a:t>
            </a:r>
          </a:p>
        </p:txBody>
      </p:sp>
    </p:spTree>
    <p:extLst>
      <p:ext uri="{BB962C8B-B14F-4D97-AF65-F5344CB8AC3E}">
        <p14:creationId xmlns:p14="http://schemas.microsoft.com/office/powerpoint/2010/main" val="10362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0750" y="1389402"/>
            <a:ext cx="103505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Отделение заочной формы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обучения:</a:t>
            </a:r>
          </a:p>
          <a:p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участники 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взаимоотношения 										сотрудничество</a:t>
            </a:r>
            <a:r>
              <a:rPr lang="ru-RU" sz="3600" b="1" dirty="0" smtClean="0"/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7390" y="5097480"/>
            <a:ext cx="853393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Ольга Анатольевна Столярчук,</a:t>
            </a:r>
          </a:p>
          <a:p>
            <a:pPr algn="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соучредитель, заместитель директора</a:t>
            </a:r>
          </a:p>
          <a:p>
            <a:pPr algn="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 учебно-воспитательной работе</a:t>
            </a:r>
            <a:endParaRPr lang="ru-RU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0059" y="2423875"/>
            <a:ext cx="103505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Отделение заочной формы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обучения:</a:t>
            </a:r>
          </a:p>
          <a:p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ОСНОВОПОЛАГАЮЩИЕ ДОКУМЕНТЫ</a:t>
            </a:r>
            <a:r>
              <a:rPr lang="ru-RU" sz="3600" b="1" dirty="0" smtClean="0"/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45" y="250139"/>
            <a:ext cx="11634355" cy="66078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571744"/>
            <a:ext cx="1054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Федеральный закон </a:t>
            </a:r>
            <a:br>
              <a:rPr lang="ru-RU" sz="31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«Об образовании в Российской Федерации» </a:t>
            </a:r>
            <a:br>
              <a:rPr lang="ru-RU" sz="31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№ 273-ФЗ</a:t>
            </a:r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500" y="3714744"/>
            <a:ext cx="11195050" cy="221457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Принят Государственной Думой РФ </a:t>
            </a:r>
          </a:p>
          <a:p>
            <a:pPr marL="0" indent="0">
              <a:buNone/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21 декабря 2012 года</a:t>
            </a:r>
          </a:p>
          <a:p>
            <a:pPr marL="0" indent="0">
              <a:buNone/>
            </a:pPr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Вступил в силу 1 сентября 2013 года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745" y="214291"/>
            <a:ext cx="11507355" cy="66078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1200" y="1644641"/>
            <a:ext cx="11036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Статья 1. Предмет регулирования настоящего Федерального закона</a:t>
            </a:r>
          </a:p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1. Предметом регулирования настоящего Федерального закона являются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общественные отношения,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возникающие в сфере образования в связи с реализацией права на образование,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обеспечением государственных гарантий прав и свобод человека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в сфере образования и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созданием условий для реализации права на образование</a:t>
            </a:r>
            <a:r>
              <a:rPr lang="ru-RU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3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1" y="88900"/>
            <a:ext cx="12380975" cy="69342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624981"/>
            <a:ext cx="11277600" cy="578647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r"/>
            <a:r>
              <a:rPr lang="ru-RU" sz="2600" b="1" dirty="0">
                <a:latin typeface="Verdana" panose="020B0604030504040204" pitchFamily="34" charset="0"/>
                <a:ea typeface="Verdana" panose="020B0604030504040204" pitchFamily="34" charset="0"/>
              </a:rPr>
              <a:t>Статья 17 </a:t>
            </a:r>
          </a:p>
          <a:p>
            <a:r>
              <a:rPr lang="ru-RU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Способы получения образования</a:t>
            </a: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формы </a:t>
            </a:r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обучения</a:t>
            </a:r>
          </a:p>
          <a:p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В РФ образование может быть получено:</a:t>
            </a:r>
          </a:p>
          <a:p>
            <a:pPr marL="541782" indent="-514350">
              <a:buFont typeface="+mj-lt"/>
              <a:buAutoNum type="arabicPeriod"/>
            </a:pPr>
            <a:r>
              <a:rPr lang="ru-RU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организации, </a:t>
            </a:r>
          </a:p>
          <a:p>
            <a:pPr marL="27432"/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осуществляющей образовательную деятельность, </a:t>
            </a:r>
            <a:endParaRPr lang="en-US" sz="2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очной, очно-заочной и заочной  форме</a:t>
            </a:r>
          </a:p>
          <a:p>
            <a:pPr marL="541782" indent="-514350">
              <a:buAutoNum type="arabicPeriod" startAt="2"/>
            </a:pPr>
            <a:r>
              <a:rPr lang="ru-RU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 организации, </a:t>
            </a:r>
          </a:p>
          <a:p>
            <a:pPr marL="27432"/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осуществляющей</a:t>
            </a: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образовательную</a:t>
            </a: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деятельность,</a:t>
            </a:r>
          </a:p>
          <a:p>
            <a:pPr marL="541782" indent="-514350"/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форме семейного образования </a:t>
            </a:r>
          </a:p>
          <a:p>
            <a:pPr marL="541782" indent="-514350"/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самообразования</a:t>
            </a:r>
          </a:p>
          <a:p>
            <a:pPr marL="541782" indent="-514350">
              <a:buFont typeface="+mj-lt"/>
              <a:buAutoNum type="arabicPeriod"/>
            </a:pPr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778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214291"/>
            <a:ext cx="11861800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" y="624981"/>
            <a:ext cx="9938072" cy="578647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r"/>
            <a:r>
              <a:rPr lang="ru-RU" sz="2600" b="1" dirty="0">
                <a:latin typeface="Verdana" panose="020B0604030504040204" pitchFamily="34" charset="0"/>
                <a:ea typeface="Verdana" panose="020B0604030504040204" pitchFamily="34" charset="0"/>
              </a:rPr>
              <a:t>Статья 17 </a:t>
            </a:r>
          </a:p>
          <a:p>
            <a:pPr marL="27432"/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Получение образования вне организации, </a:t>
            </a:r>
          </a:p>
          <a:p>
            <a:pPr marL="27432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осуществляющей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образовательную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деятельность,</a:t>
            </a:r>
          </a:p>
          <a:p>
            <a:pPr marL="541782" indent="-514350"/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может осуществляться в форме:</a:t>
            </a:r>
          </a:p>
          <a:p>
            <a:pPr marL="541782" indent="-514350"/>
            <a:endParaRPr lang="ru-RU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семейного образования (1-11 класс) </a:t>
            </a:r>
          </a:p>
          <a:p>
            <a:pPr marL="541782" indent="-51435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самообразования (10-11 класс)</a:t>
            </a:r>
          </a:p>
          <a:p>
            <a:pPr marL="541782" indent="-514350" algn="l">
              <a:buFont typeface="+mj-lt"/>
              <a:buAutoNum type="arabicPeriod"/>
            </a:pPr>
            <a:endParaRPr lang="ru-RU" sz="3200" b="1" dirty="0">
              <a:solidFill>
                <a:srgbClr val="0070C0"/>
              </a:solidFill>
            </a:endParaRPr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183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39700"/>
            <a:ext cx="11595100" cy="682429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800" y="267463"/>
            <a:ext cx="11150600" cy="617143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r"/>
            <a:r>
              <a:rPr lang="ru-RU" sz="2600" b="1" dirty="0">
                <a:latin typeface="Verdana" panose="020B0604030504040204" pitchFamily="34" charset="0"/>
                <a:ea typeface="Verdana" panose="020B0604030504040204" pitchFamily="34" charset="0"/>
              </a:rPr>
              <a:t>Статья 17 </a:t>
            </a:r>
          </a:p>
          <a:p>
            <a:pPr marL="27432"/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Получение образования </a:t>
            </a:r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организации, </a:t>
            </a:r>
          </a:p>
          <a:p>
            <a:pPr marL="27432"/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осуществляющей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образовательную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деятельность,</a:t>
            </a:r>
          </a:p>
          <a:p>
            <a:pPr marL="541782" indent="-514350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может осуществляться </a:t>
            </a:r>
            <a:endParaRPr lang="ru-RU" sz="3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учащихся 1-11 классов</a:t>
            </a:r>
          </a:p>
          <a:p>
            <a:pPr marL="541782" indent="-514350"/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следующих формах:</a:t>
            </a:r>
          </a:p>
          <a:p>
            <a:pPr marL="541782" indent="-514350"/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endParaRPr lang="ru-RU" sz="2000" b="1" dirty="0" smtClean="0">
              <a:solidFill>
                <a:schemeClr val="tx2"/>
              </a:solidFill>
            </a:endParaRPr>
          </a:p>
          <a:p>
            <a:pPr marL="541782" indent="-514350" algn="l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2"/>
              </a:solidFill>
            </a:endParaRPr>
          </a:p>
          <a:p>
            <a:pPr marL="541782" indent="-514350"/>
            <a:endParaRPr lang="ru-RU" sz="3200" b="1" dirty="0">
              <a:solidFill>
                <a:schemeClr val="tx2"/>
              </a:solidFill>
            </a:endParaRPr>
          </a:p>
          <a:p>
            <a:pPr marL="541782" indent="-514350">
              <a:buFont typeface="+mj-lt"/>
              <a:buAutoNum type="arabicPeriod"/>
            </a:pPr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27450" y="4506582"/>
            <a:ext cx="5435600" cy="1306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algn="r"/>
            <a:endParaRPr lang="ru-RU" sz="2600" b="1" dirty="0" smtClean="0"/>
          </a:p>
          <a:p>
            <a:pPr marL="1170432" indent="-1143000" algn="l">
              <a:buFont typeface="Arial" panose="020B0604020202020204" pitchFamily="34" charset="0"/>
              <a:buChar char="•"/>
            </a:pPr>
            <a:r>
              <a:rPr lang="ru-RU" sz="1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очная</a:t>
            </a:r>
          </a:p>
          <a:p>
            <a:pPr marL="1170432" indent="-1143000" algn="l">
              <a:buFont typeface="Arial" panose="020B0604020202020204" pitchFamily="34" charset="0"/>
              <a:buChar char="•"/>
            </a:pPr>
            <a:r>
              <a:rPr lang="ru-RU" sz="1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очно-заочная</a:t>
            </a:r>
          </a:p>
          <a:p>
            <a:pPr marL="1170432" indent="-1143000" algn="l">
              <a:buFont typeface="Arial" panose="020B0604020202020204" pitchFamily="34" charset="0"/>
              <a:buChar char="•"/>
            </a:pPr>
            <a:r>
              <a:rPr lang="ru-RU" sz="1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заочная </a:t>
            </a:r>
          </a:p>
          <a:p>
            <a:pPr marL="541782" indent="-514350"/>
            <a:endParaRPr lang="ru-RU" sz="3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endParaRPr lang="ru-RU" sz="2000" b="1" dirty="0" smtClean="0">
              <a:solidFill>
                <a:schemeClr val="tx2"/>
              </a:solidFill>
            </a:endParaRPr>
          </a:p>
          <a:p>
            <a:pPr marL="541782" indent="-514350" algn="l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2"/>
              </a:solidFill>
            </a:endParaRPr>
          </a:p>
          <a:p>
            <a:pPr marL="541782" indent="-514350"/>
            <a:endParaRPr lang="ru-RU" sz="3200" b="1" dirty="0" smtClean="0">
              <a:solidFill>
                <a:schemeClr val="tx2"/>
              </a:solidFill>
            </a:endParaRPr>
          </a:p>
          <a:p>
            <a:pPr marL="541782" indent="-514350">
              <a:buFont typeface="+mj-lt"/>
              <a:buAutoNum type="arabicPeriod"/>
            </a:pPr>
            <a:endParaRPr lang="ru-RU" sz="3200" b="1" dirty="0" smtClean="0"/>
          </a:p>
          <a:p>
            <a:pPr marL="541782" indent="-514350"/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202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422</Words>
  <Application>Microsoft Office PowerPoint</Application>
  <PresentationFormat>Широкоэкранный</PresentationFormat>
  <Paragraphs>218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 «Об образовании в Российской Федерации»  № 273-ФЗ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22</cp:revision>
  <dcterms:created xsi:type="dcterms:W3CDTF">2022-08-08T19:28:36Z</dcterms:created>
  <dcterms:modified xsi:type="dcterms:W3CDTF">2022-08-09T08:32:21Z</dcterms:modified>
</cp:coreProperties>
</file>